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2" r:id="rId3"/>
    <p:sldId id="264" r:id="rId4"/>
    <p:sldId id="265" r:id="rId5"/>
    <p:sldId id="266" r:id="rId6"/>
    <p:sldId id="267" r:id="rId7"/>
    <p:sldId id="257" r:id="rId8"/>
    <p:sldId id="258" r:id="rId9"/>
    <p:sldId id="259" r:id="rId10"/>
    <p:sldId id="260" r:id="rId11"/>
    <p:sldId id="261"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6168AE8-285E-4DDB-BBB6-8BDCCBB292B1}" type="datetimeFigureOut">
              <a:rPr lang="fr-FR" smtClean="0"/>
              <a:t>30/09/2021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1364944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168AE8-285E-4DDB-BBB6-8BDCCBB292B1}" type="datetimeFigureOut">
              <a:rPr lang="fr-FR" smtClean="0"/>
              <a:t>30/09/2021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3854665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168AE8-285E-4DDB-BBB6-8BDCCBB292B1}" type="datetimeFigureOut">
              <a:rPr lang="fr-FR" smtClean="0"/>
              <a:t>30/09/2021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68563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168AE8-285E-4DDB-BBB6-8BDCCBB292B1}" type="datetimeFigureOut">
              <a:rPr lang="fr-FR" smtClean="0"/>
              <a:t>30/09/2021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AF2EE1C-0DE4-4FF9-B6F4-B4409CAEE4B3}" type="slidenum">
              <a:rPr lang="fr-FR" smtClean="0"/>
              <a:t>‹N°›</a:t>
            </a:fld>
            <a:endParaRPr lang="fr-FR"/>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25984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168AE8-285E-4DDB-BBB6-8BDCCBB292B1}" type="datetimeFigureOut">
              <a:rPr lang="fr-FR" smtClean="0"/>
              <a:t>30/09/2021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4188688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fr-FR"/>
              <a:t>Modifiez le style du titre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6168AE8-285E-4DDB-BBB6-8BDCCBB292B1}" type="datetimeFigureOut">
              <a:rPr lang="fr-FR" smtClean="0"/>
              <a:t>30/09/2021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3003255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6168AE8-285E-4DDB-BBB6-8BDCCBB292B1}" type="datetimeFigureOut">
              <a:rPr lang="fr-FR" smtClean="0"/>
              <a:t>30/09/2021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3665968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6168AE8-285E-4DDB-BBB6-8BDCCBB292B1}" type="datetimeFigureOut">
              <a:rPr lang="fr-FR" smtClean="0"/>
              <a:t>30/09/2021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3750754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6168AE8-285E-4DDB-BBB6-8BDCCBB292B1}" type="datetimeFigureOut">
              <a:rPr lang="fr-FR" smtClean="0"/>
              <a:t>30/09/2021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116791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6168AE8-285E-4DDB-BBB6-8BDCCBB292B1}" type="datetimeFigureOut">
              <a:rPr lang="fr-FR" smtClean="0"/>
              <a:t>30/09/2021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481062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fr-FR"/>
              <a:t>Modifiez le style du titre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6168AE8-285E-4DDB-BBB6-8BDCCBB292B1}" type="datetimeFigureOut">
              <a:rPr lang="fr-FR" smtClean="0"/>
              <a:t>30/09/2021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215416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fr-FR"/>
              <a:t>Modifiez le style du titre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6168AE8-285E-4DDB-BBB6-8BDCCBB292B1}" type="datetimeFigureOut">
              <a:rPr lang="fr-FR" smtClean="0"/>
              <a:t>30/09/2021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426918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913795" y="2912232"/>
            <a:ext cx="5107208"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912232"/>
            <a:ext cx="5095357"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6168AE8-285E-4DDB-BBB6-8BDCCBB292B1}" type="datetimeFigureOut">
              <a:rPr lang="fr-FR" smtClean="0"/>
              <a:t>30/09/2021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1962221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6168AE8-285E-4DDB-BBB6-8BDCCBB292B1}" type="datetimeFigureOut">
              <a:rPr lang="fr-FR" smtClean="0"/>
              <a:t>30/09/2021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154523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68AE8-285E-4DDB-BBB6-8BDCCBB292B1}" type="datetimeFigureOut">
              <a:rPr lang="fr-FR" smtClean="0"/>
              <a:t>30/09/2021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35388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fr-FR"/>
              <a:t>Modifiez le style du titre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168AE8-285E-4DDB-BBB6-8BDCCBB292B1}" type="datetimeFigureOut">
              <a:rPr lang="fr-FR" smtClean="0"/>
              <a:t>30/09/2021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1866030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168AE8-285E-4DDB-BBB6-8BDCCBB292B1}" type="datetimeFigureOut">
              <a:rPr lang="fr-FR" smtClean="0"/>
              <a:t>30/09/2021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AF2EE1C-0DE4-4FF9-B6F4-B4409CAEE4B3}" type="slidenum">
              <a:rPr lang="fr-FR" smtClean="0"/>
              <a:t>‹N°›</a:t>
            </a:fld>
            <a:endParaRPr lang="fr-FR"/>
          </a:p>
        </p:txBody>
      </p:sp>
    </p:spTree>
    <p:extLst>
      <p:ext uri="{BB962C8B-B14F-4D97-AF65-F5344CB8AC3E}">
        <p14:creationId xmlns:p14="http://schemas.microsoft.com/office/powerpoint/2010/main" val="2144610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6168AE8-285E-4DDB-BBB6-8BDCCBB292B1}" type="datetimeFigureOut">
              <a:rPr lang="fr-FR" smtClean="0"/>
              <a:t>30/09/2021</a:t>
            </a:fld>
            <a:endParaRPr lang="fr-FR"/>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AF2EE1C-0DE4-4FF9-B6F4-B4409CAEE4B3}" type="slidenum">
              <a:rPr lang="fr-FR" smtClean="0"/>
              <a:t>‹N°›</a:t>
            </a:fld>
            <a:endParaRPr lang="fr-FR"/>
          </a:p>
        </p:txBody>
      </p:sp>
    </p:spTree>
    <p:extLst>
      <p:ext uri="{BB962C8B-B14F-4D97-AF65-F5344CB8AC3E}">
        <p14:creationId xmlns:p14="http://schemas.microsoft.com/office/powerpoint/2010/main" val="19940332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éo 4">
            <a:extLst>
              <a:ext uri="{FF2B5EF4-FFF2-40B4-BE49-F238E27FC236}">
                <a16:creationId xmlns:a16="http://schemas.microsoft.com/office/drawing/2014/main" id="{2ACC4C72-78C6-4A23-881A-8185B097B162}"/>
              </a:ext>
            </a:extLst>
          </p:cNvPr>
          <p:cNvPicPr>
            <a:picLocks noChangeAspect="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p:blipFill>
        <p:spPr>
          <a:xfrm>
            <a:off x="-3047" y="10"/>
            <a:ext cx="12191999" cy="6857990"/>
          </a:xfrm>
          <a:prstGeom prst="rect">
            <a:avLst/>
          </a:prstGeom>
        </p:spPr>
      </p:pic>
      <p:sp>
        <p:nvSpPr>
          <p:cNvPr id="2" name="Titre 1">
            <a:extLst>
              <a:ext uri="{FF2B5EF4-FFF2-40B4-BE49-F238E27FC236}">
                <a16:creationId xmlns:a16="http://schemas.microsoft.com/office/drawing/2014/main" id="{6EAAF4AD-12B4-40CD-9E73-544C80236FE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fr-FR" sz="5200">
                <a:solidFill>
                  <a:srgbClr val="FFFFFF"/>
                </a:solidFill>
              </a:rPr>
              <a:t>Présentation PPE</a:t>
            </a:r>
          </a:p>
        </p:txBody>
      </p:sp>
      <p:sp>
        <p:nvSpPr>
          <p:cNvPr id="3" name="Sous-titre 2">
            <a:extLst>
              <a:ext uri="{FF2B5EF4-FFF2-40B4-BE49-F238E27FC236}">
                <a16:creationId xmlns:a16="http://schemas.microsoft.com/office/drawing/2014/main" id="{C3FA1AB7-4A56-47EF-A061-9456294A58B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fr-FR" dirty="0">
                <a:solidFill>
                  <a:srgbClr val="FFFFFF"/>
                </a:solidFill>
              </a:rPr>
              <a:t>Projet de bibliothèque</a:t>
            </a:r>
          </a:p>
          <a:p>
            <a:endParaRPr lang="fr-FR" dirty="0">
              <a:solidFill>
                <a:srgbClr val="FFFFFF"/>
              </a:solidFill>
            </a:endParaRPr>
          </a:p>
        </p:txBody>
      </p:sp>
    </p:spTree>
    <p:extLst>
      <p:ext uri="{BB962C8B-B14F-4D97-AF65-F5344CB8AC3E}">
        <p14:creationId xmlns:p14="http://schemas.microsoft.com/office/powerpoint/2010/main" val="84344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BF49D8-342F-404B-A558-950CE6FF6007}"/>
              </a:ext>
            </a:extLst>
          </p:cNvPr>
          <p:cNvSpPr>
            <a:spLocks noGrp="1"/>
          </p:cNvSpPr>
          <p:nvPr>
            <p:ph type="title"/>
          </p:nvPr>
        </p:nvSpPr>
        <p:spPr>
          <a:xfrm>
            <a:off x="77608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Back end</a:t>
            </a:r>
          </a:p>
        </p:txBody>
      </p:sp>
      <p:sp>
        <p:nvSpPr>
          <p:cNvPr id="3" name="Espace réservé du contenu 2">
            <a:extLst>
              <a:ext uri="{FF2B5EF4-FFF2-40B4-BE49-F238E27FC236}">
                <a16:creationId xmlns:a16="http://schemas.microsoft.com/office/drawing/2014/main" id="{FBA0074A-7A68-463F-A721-C95340055BB3}"/>
              </a:ext>
            </a:extLst>
          </p:cNvPr>
          <p:cNvSpPr>
            <a:spLocks noGrp="1"/>
          </p:cNvSpPr>
          <p:nvPr>
            <p:ph idx="1"/>
          </p:nvPr>
        </p:nvSpPr>
        <p:spPr>
          <a:xfrm>
            <a:off x="7760837" y="4170501"/>
            <a:ext cx="3657600" cy="1525597"/>
          </a:xfrm>
        </p:spPr>
        <p:txBody>
          <a:bodyPr vert="horz" lIns="91440" tIns="45720" rIns="91440" bIns="45720" rtlCol="0">
            <a:normAutofit fontScale="85000" lnSpcReduction="10000"/>
          </a:bodyPr>
          <a:lstStyle/>
          <a:p>
            <a:pPr marL="0" indent="0" algn="ctr">
              <a:buNone/>
            </a:pPr>
            <a:r>
              <a:rPr lang="en-US" sz="2000" kern="1200" dirty="0">
                <a:solidFill>
                  <a:srgbClr val="FFFFFF"/>
                </a:solidFill>
                <a:latin typeface="+mn-lt"/>
                <a:ea typeface="+mn-ea"/>
                <a:cs typeface="+mn-cs"/>
              </a:rPr>
              <a:t>Le Back end </a:t>
            </a:r>
            <a:r>
              <a:rPr lang="en-US" sz="2000" kern="1200" dirty="0" err="1">
                <a:solidFill>
                  <a:srgbClr val="FFFFFF"/>
                </a:solidFill>
                <a:latin typeface="+mn-lt"/>
                <a:ea typeface="+mn-ea"/>
                <a:cs typeface="+mn-cs"/>
              </a:rPr>
              <a:t>est</a:t>
            </a:r>
            <a:r>
              <a:rPr lang="en-US" sz="2000" kern="1200" dirty="0">
                <a:solidFill>
                  <a:srgbClr val="FFFFFF"/>
                </a:solidFill>
                <a:latin typeface="+mn-lt"/>
                <a:ea typeface="+mn-ea"/>
                <a:cs typeface="+mn-cs"/>
              </a:rPr>
              <a:t> </a:t>
            </a:r>
            <a:r>
              <a:rPr lang="en-US" sz="2000" kern="1200" dirty="0" err="1">
                <a:solidFill>
                  <a:srgbClr val="FFFFFF"/>
                </a:solidFill>
                <a:latin typeface="+mn-lt"/>
                <a:ea typeface="+mn-ea"/>
                <a:cs typeface="+mn-cs"/>
              </a:rPr>
              <a:t>en</a:t>
            </a:r>
            <a:r>
              <a:rPr lang="en-US" sz="2000" kern="1200" dirty="0">
                <a:solidFill>
                  <a:srgbClr val="FFFFFF"/>
                </a:solidFill>
                <a:latin typeface="+mn-lt"/>
                <a:ea typeface="+mn-ea"/>
                <a:cs typeface="+mn-cs"/>
              </a:rPr>
              <a:t>  PHP sur le </a:t>
            </a:r>
            <a:r>
              <a:rPr lang="en-US" sz="2000" kern="1200" dirty="0" err="1">
                <a:solidFill>
                  <a:srgbClr val="FFFFFF"/>
                </a:solidFill>
                <a:latin typeface="+mn-lt"/>
                <a:ea typeface="+mn-ea"/>
                <a:cs typeface="+mn-cs"/>
              </a:rPr>
              <a:t>WAMPServeur</a:t>
            </a:r>
            <a:r>
              <a:rPr lang="en-US" sz="2000" kern="1200" dirty="0">
                <a:solidFill>
                  <a:srgbClr val="FFFFFF"/>
                </a:solidFill>
                <a:latin typeface="+mn-lt"/>
                <a:ea typeface="+mn-ea"/>
                <a:cs typeface="+mn-cs"/>
              </a:rPr>
              <a:t>. </a:t>
            </a:r>
          </a:p>
          <a:p>
            <a:pPr marL="0" indent="0" algn="ctr">
              <a:buNone/>
            </a:pPr>
            <a:r>
              <a:rPr lang="en-US" sz="2000" dirty="0" err="1">
                <a:solidFill>
                  <a:srgbClr val="FFFFFF"/>
                </a:solidFill>
              </a:rPr>
              <a:t>Voici</a:t>
            </a:r>
            <a:r>
              <a:rPr lang="en-US" sz="2000" dirty="0">
                <a:solidFill>
                  <a:srgbClr val="FFFFFF"/>
                </a:solidFill>
              </a:rPr>
              <a:t> un court </a:t>
            </a:r>
            <a:r>
              <a:rPr lang="en-US" sz="2000" dirty="0" err="1">
                <a:solidFill>
                  <a:srgbClr val="FFFFFF"/>
                </a:solidFill>
              </a:rPr>
              <a:t>exemple</a:t>
            </a:r>
            <a:r>
              <a:rPr lang="en-US" sz="2000" dirty="0">
                <a:solidFill>
                  <a:srgbClr val="FFFFFF"/>
                </a:solidFill>
              </a:rPr>
              <a:t> du php qui </a:t>
            </a:r>
            <a:r>
              <a:rPr lang="en-US" sz="2000" dirty="0" err="1">
                <a:solidFill>
                  <a:srgbClr val="FFFFFF"/>
                </a:solidFill>
              </a:rPr>
              <a:t>sert</a:t>
            </a:r>
            <a:r>
              <a:rPr lang="en-US" sz="2000" dirty="0">
                <a:solidFill>
                  <a:srgbClr val="FFFFFF"/>
                </a:solidFill>
              </a:rPr>
              <a:t> pour la base de </a:t>
            </a:r>
            <a:r>
              <a:rPr lang="en-US" sz="2000" dirty="0" err="1">
                <a:solidFill>
                  <a:srgbClr val="FFFFFF"/>
                </a:solidFill>
              </a:rPr>
              <a:t>donnée</a:t>
            </a:r>
            <a:r>
              <a:rPr lang="en-US" sz="2000" kern="1200" dirty="0">
                <a:solidFill>
                  <a:srgbClr val="FFFFFF"/>
                </a:solidFill>
                <a:latin typeface="+mn-lt"/>
                <a:ea typeface="+mn-ea"/>
                <a:cs typeface="+mn-cs"/>
              </a:rPr>
              <a:t>    </a:t>
            </a:r>
          </a:p>
        </p:txBody>
      </p:sp>
      <p:pic>
        <p:nvPicPr>
          <p:cNvPr id="5" name="Image 4">
            <a:extLst>
              <a:ext uri="{FF2B5EF4-FFF2-40B4-BE49-F238E27FC236}">
                <a16:creationId xmlns:a16="http://schemas.microsoft.com/office/drawing/2014/main" id="{691D3C61-3AF4-4AAF-8053-3F021E9DD8FC}"/>
              </a:ext>
            </a:extLst>
          </p:cNvPr>
          <p:cNvPicPr>
            <a:picLocks noChangeAspect="1"/>
          </p:cNvPicPr>
          <p:nvPr/>
        </p:nvPicPr>
        <p:blipFill>
          <a:blip r:embed="rId2"/>
          <a:stretch>
            <a:fillRect/>
          </a:stretch>
        </p:blipFill>
        <p:spPr>
          <a:xfrm>
            <a:off x="444662" y="1532443"/>
            <a:ext cx="6553545" cy="3801055"/>
          </a:xfrm>
          <a:prstGeom prst="rect">
            <a:avLst/>
          </a:prstGeom>
        </p:spPr>
      </p:pic>
    </p:spTree>
    <p:extLst>
      <p:ext uri="{BB962C8B-B14F-4D97-AF65-F5344CB8AC3E}">
        <p14:creationId xmlns:p14="http://schemas.microsoft.com/office/powerpoint/2010/main" val="96874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607A13-A6D9-488D-9463-724F42CB92BC}"/>
              </a:ext>
            </a:extLst>
          </p:cNvPr>
          <p:cNvSpPr>
            <a:spLocks noGrp="1"/>
          </p:cNvSpPr>
          <p:nvPr>
            <p:ph type="title"/>
          </p:nvPr>
        </p:nvSpPr>
        <p:spPr/>
        <p:txBody>
          <a:bodyPr/>
          <a:lstStyle/>
          <a:p>
            <a:r>
              <a:rPr lang="fr-FR" dirty="0"/>
              <a:t>Temps pour production </a:t>
            </a:r>
          </a:p>
        </p:txBody>
      </p:sp>
      <p:sp>
        <p:nvSpPr>
          <p:cNvPr id="3" name="Espace réservé du contenu 2">
            <a:extLst>
              <a:ext uri="{FF2B5EF4-FFF2-40B4-BE49-F238E27FC236}">
                <a16:creationId xmlns:a16="http://schemas.microsoft.com/office/drawing/2014/main" id="{240B564E-EC94-40B9-9689-E7DAD5AE9C43}"/>
              </a:ext>
            </a:extLst>
          </p:cNvPr>
          <p:cNvSpPr>
            <a:spLocks noGrp="1"/>
          </p:cNvSpPr>
          <p:nvPr>
            <p:ph idx="1"/>
          </p:nvPr>
        </p:nvSpPr>
        <p:spPr/>
        <p:txBody>
          <a:bodyPr/>
          <a:lstStyle/>
          <a:p>
            <a:r>
              <a:rPr lang="fr-FR" dirty="0"/>
              <a:t>Environ 100 heures.</a:t>
            </a:r>
          </a:p>
          <a:p>
            <a:endParaRPr lang="fr-FR" dirty="0"/>
          </a:p>
          <a:p>
            <a:r>
              <a:rPr lang="fr-FR" dirty="0"/>
              <a:t>Car par nos propres moyen.</a:t>
            </a:r>
          </a:p>
          <a:p>
            <a:endParaRPr lang="fr-FR"/>
          </a:p>
          <a:p>
            <a:r>
              <a:rPr lang="fr-FR"/>
              <a:t>En </a:t>
            </a:r>
            <a:r>
              <a:rPr lang="fr-FR" dirty="0"/>
              <a:t>auto-formation via différents support (</a:t>
            </a:r>
            <a:r>
              <a:rPr lang="fr-FR" dirty="0" err="1"/>
              <a:t>openclassroom</a:t>
            </a:r>
            <a:r>
              <a:rPr lang="fr-FR" dirty="0"/>
              <a:t>, …)</a:t>
            </a:r>
          </a:p>
        </p:txBody>
      </p:sp>
    </p:spTree>
    <p:extLst>
      <p:ext uri="{BB962C8B-B14F-4D97-AF65-F5344CB8AC3E}">
        <p14:creationId xmlns:p14="http://schemas.microsoft.com/office/powerpoint/2010/main" val="387961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08E106-FF52-4398-B99D-194CE8D032FF}"/>
              </a:ext>
            </a:extLst>
          </p:cNvPr>
          <p:cNvSpPr>
            <a:spLocks noGrp="1"/>
          </p:cNvSpPr>
          <p:nvPr>
            <p:ph type="title"/>
          </p:nvPr>
        </p:nvSpPr>
        <p:spPr/>
        <p:txBody>
          <a:bodyPr/>
          <a:lstStyle/>
          <a:p>
            <a:r>
              <a:rPr lang="fr-FR" dirty="0"/>
              <a:t>Présentation de la Partie production</a:t>
            </a:r>
          </a:p>
        </p:txBody>
      </p:sp>
      <p:sp>
        <p:nvSpPr>
          <p:cNvPr id="3" name="Espace réservé du contenu 2">
            <a:extLst>
              <a:ext uri="{FF2B5EF4-FFF2-40B4-BE49-F238E27FC236}">
                <a16:creationId xmlns:a16="http://schemas.microsoft.com/office/drawing/2014/main" id="{91888FD7-DE3F-4862-AA76-D79B3AEEB14E}"/>
              </a:ext>
            </a:extLst>
          </p:cNvPr>
          <p:cNvSpPr>
            <a:spLocks noGrp="1"/>
          </p:cNvSpPr>
          <p:nvPr>
            <p:ph idx="1"/>
          </p:nvPr>
        </p:nvSpPr>
        <p:spPr/>
        <p:txBody>
          <a:bodyPr/>
          <a:lstStyle/>
          <a:p>
            <a:endParaRPr lang="fr-FR" dirty="0"/>
          </a:p>
          <a:p>
            <a:endParaRPr lang="fr-FR" dirty="0"/>
          </a:p>
          <a:p>
            <a:endParaRPr lang="fr-FR"/>
          </a:p>
          <a:p>
            <a:r>
              <a:rPr lang="fr-FR"/>
              <a:t>Perspective </a:t>
            </a:r>
            <a:r>
              <a:rPr lang="fr-FR" dirty="0"/>
              <a:t>dans une durée moyenne</a:t>
            </a:r>
          </a:p>
        </p:txBody>
      </p:sp>
    </p:spTree>
    <p:extLst>
      <p:ext uri="{BB962C8B-B14F-4D97-AF65-F5344CB8AC3E}">
        <p14:creationId xmlns:p14="http://schemas.microsoft.com/office/powerpoint/2010/main" val="42346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Image 4" descr="Une image contenant lumière&#10;&#10;Description générée automatiquement">
            <a:extLst>
              <a:ext uri="{FF2B5EF4-FFF2-40B4-BE49-F238E27FC236}">
                <a16:creationId xmlns:a16="http://schemas.microsoft.com/office/drawing/2014/main" id="{582A6FBD-4E1D-4FF3-8532-F34B277297ED}"/>
              </a:ext>
            </a:extLst>
          </p:cNvPr>
          <p:cNvPicPr>
            <a:picLocks noChangeAspect="1"/>
          </p:cNvPicPr>
          <p:nvPr/>
        </p:nvPicPr>
        <p:blipFill rotWithShape="1">
          <a:blip r:embed="rId3">
            <a:extLst>
              <a:ext uri="{28A0092B-C50C-407E-A947-70E740481C1C}">
                <a14:useLocalDpi xmlns:a14="http://schemas.microsoft.com/office/drawing/2010/main" val="0"/>
              </a:ext>
            </a:extLst>
          </a:blip>
          <a:srcRect b="30"/>
          <a:stretch/>
        </p:blipFill>
        <p:spPr>
          <a:xfrm>
            <a:off x="0" y="-55659"/>
            <a:ext cx="12192000" cy="685800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C1F923F-EA3F-4C81-8240-E20FD1D1CACB}"/>
              </a:ext>
            </a:extLst>
          </p:cNvPr>
          <p:cNvSpPr>
            <a:spLocks noGrp="1"/>
          </p:cNvSpPr>
          <p:nvPr>
            <p:ph type="ctrTitle"/>
          </p:nvPr>
        </p:nvSpPr>
        <p:spPr>
          <a:xfrm>
            <a:off x="1595269" y="1122363"/>
            <a:ext cx="9001462" cy="2387600"/>
          </a:xfrm>
        </p:spPr>
        <p:txBody>
          <a:bodyPr>
            <a:normAutofit/>
          </a:bodyPr>
          <a:lstStyle/>
          <a:p>
            <a:r>
              <a:rPr lang="fr-FR" dirty="0"/>
              <a:t>SOMMAIRE</a:t>
            </a:r>
            <a:br>
              <a:rPr lang="fr-FR" dirty="0"/>
            </a:br>
            <a:endParaRPr lang="fr-FR" dirty="0"/>
          </a:p>
        </p:txBody>
      </p:sp>
      <p:sp>
        <p:nvSpPr>
          <p:cNvPr id="3" name="Sous-titre 2">
            <a:extLst>
              <a:ext uri="{FF2B5EF4-FFF2-40B4-BE49-F238E27FC236}">
                <a16:creationId xmlns:a16="http://schemas.microsoft.com/office/drawing/2014/main" id="{C789AF6C-5B64-4136-9219-D4533792D1A2}"/>
              </a:ext>
            </a:extLst>
          </p:cNvPr>
          <p:cNvSpPr>
            <a:spLocks noGrp="1"/>
          </p:cNvSpPr>
          <p:nvPr>
            <p:ph type="subTitle" idx="1"/>
          </p:nvPr>
        </p:nvSpPr>
        <p:spPr>
          <a:xfrm>
            <a:off x="1595269" y="3602037"/>
            <a:ext cx="9001462" cy="2973691"/>
          </a:xfrm>
        </p:spPr>
        <p:txBody>
          <a:bodyPr>
            <a:normAutofit fontScale="55000" lnSpcReduction="20000"/>
          </a:bodyPr>
          <a:lstStyle/>
          <a:p>
            <a:pPr marL="342900" indent="-342900" algn="l">
              <a:buFont typeface="Arial" panose="020B0604020202020204" pitchFamily="34" charset="0"/>
              <a:buChar char="•"/>
            </a:pPr>
            <a:r>
              <a:rPr lang="fr-FR" b="1" i="1" dirty="0"/>
              <a:t>Contexte</a:t>
            </a:r>
          </a:p>
          <a:p>
            <a:pPr marL="342900" indent="-342900" algn="l">
              <a:buFont typeface="Arial" panose="020B0604020202020204" pitchFamily="34" charset="0"/>
              <a:buChar char="•"/>
            </a:pPr>
            <a:r>
              <a:rPr lang="fr-FR" b="1" i="1" dirty="0"/>
              <a:t>Performance</a:t>
            </a:r>
          </a:p>
          <a:p>
            <a:pPr marL="342900" indent="-342900" algn="l">
              <a:buFont typeface="Arial" panose="020B0604020202020204" pitchFamily="34" charset="0"/>
              <a:buChar char="•"/>
            </a:pPr>
            <a:r>
              <a:rPr lang="fr-FR" b="1" i="1" dirty="0"/>
              <a:t>Contraintes</a:t>
            </a:r>
          </a:p>
          <a:p>
            <a:pPr marL="342900" indent="-342900" algn="l">
              <a:buFont typeface="Arial" panose="020B0604020202020204" pitchFamily="34" charset="0"/>
              <a:buChar char="•"/>
            </a:pPr>
            <a:r>
              <a:rPr lang="fr-FR" b="1" i="1" dirty="0"/>
              <a:t>Fonctionnalités</a:t>
            </a:r>
          </a:p>
          <a:p>
            <a:pPr marL="342900" indent="-342900" algn="l">
              <a:buFont typeface="Arial" panose="020B0604020202020204" pitchFamily="34" charset="0"/>
              <a:buChar char="•"/>
            </a:pPr>
            <a:r>
              <a:rPr lang="fr-FR" b="1" i="1" dirty="0"/>
              <a:t>Maquette</a:t>
            </a:r>
          </a:p>
          <a:p>
            <a:pPr marL="342900" indent="-342900" algn="l">
              <a:buFont typeface="Arial" panose="020B0604020202020204" pitchFamily="34" charset="0"/>
              <a:buChar char="•"/>
            </a:pPr>
            <a:r>
              <a:rPr lang="fr-FR" b="1" i="1" dirty="0"/>
              <a:t>Langage utilisé ( HTML CSS et PHP)</a:t>
            </a:r>
          </a:p>
          <a:p>
            <a:pPr marL="342900" indent="-342900" algn="l">
              <a:buFont typeface="Arial" panose="020B0604020202020204" pitchFamily="34" charset="0"/>
              <a:buChar char="•"/>
            </a:pPr>
            <a:r>
              <a:rPr lang="fr-FR" b="1" i="1" dirty="0"/>
              <a:t>Front end et Back end</a:t>
            </a:r>
          </a:p>
          <a:p>
            <a:pPr marL="342900" indent="-342900" algn="l">
              <a:buFont typeface="Arial" panose="020B0604020202020204" pitchFamily="34" charset="0"/>
              <a:buChar char="•"/>
            </a:pPr>
            <a:r>
              <a:rPr lang="fr-FR" b="1" i="1" dirty="0"/>
              <a:t>Temps pour production</a:t>
            </a:r>
          </a:p>
          <a:p>
            <a:pPr marL="342900" indent="-342900" algn="l">
              <a:buFont typeface="Arial" panose="020B0604020202020204" pitchFamily="34" charset="0"/>
              <a:buChar char="•"/>
            </a:pPr>
            <a:r>
              <a:rPr lang="fr-FR" b="1" i="1"/>
              <a:t>Partie </a:t>
            </a:r>
            <a:r>
              <a:rPr lang="fr-FR" b="1" i="1" dirty="0"/>
              <a:t>Production</a:t>
            </a:r>
          </a:p>
        </p:txBody>
      </p:sp>
    </p:spTree>
    <p:extLst>
      <p:ext uri="{BB962C8B-B14F-4D97-AF65-F5344CB8AC3E}">
        <p14:creationId xmlns:p14="http://schemas.microsoft.com/office/powerpoint/2010/main" val="1257378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26E9D-1D54-4992-9EAD-DC5C4B801433}"/>
              </a:ext>
            </a:extLst>
          </p:cNvPr>
          <p:cNvSpPr>
            <a:spLocks noGrp="1"/>
          </p:cNvSpPr>
          <p:nvPr>
            <p:ph type="title"/>
          </p:nvPr>
        </p:nvSpPr>
        <p:spPr/>
        <p:txBody>
          <a:bodyPr/>
          <a:lstStyle/>
          <a:p>
            <a:r>
              <a:rPr lang="fr-FR" dirty="0"/>
              <a:t>Contexte	</a:t>
            </a:r>
          </a:p>
        </p:txBody>
      </p:sp>
      <p:sp>
        <p:nvSpPr>
          <p:cNvPr id="3" name="Espace réservé du contenu 2">
            <a:extLst>
              <a:ext uri="{FF2B5EF4-FFF2-40B4-BE49-F238E27FC236}">
                <a16:creationId xmlns:a16="http://schemas.microsoft.com/office/drawing/2014/main" id="{5F35C562-AB20-4974-94F9-76EE02BB4DEA}"/>
              </a:ext>
            </a:extLst>
          </p:cNvPr>
          <p:cNvSpPr>
            <a:spLocks noGrp="1"/>
          </p:cNvSpPr>
          <p:nvPr>
            <p:ph idx="1"/>
          </p:nvPr>
        </p:nvSpPr>
        <p:spPr/>
        <p:txBody>
          <a:bodyPr/>
          <a:lstStyle/>
          <a:p>
            <a:endParaRPr lang="fr-FR" dirty="0"/>
          </a:p>
          <a:p>
            <a:endParaRPr lang="fr-FR" dirty="0"/>
          </a:p>
          <a:p>
            <a:r>
              <a:rPr lang="fr-FR" dirty="0"/>
              <a:t>La Mairie d’Avon nous demande de créer une bibliothèque en ligne dans laquelle il sera possible de commander et de retirer des livres. Ainsi que de voir l’état du livre que l’on souhaite commandé.</a:t>
            </a:r>
          </a:p>
        </p:txBody>
      </p:sp>
    </p:spTree>
    <p:extLst>
      <p:ext uri="{BB962C8B-B14F-4D97-AF65-F5344CB8AC3E}">
        <p14:creationId xmlns:p14="http://schemas.microsoft.com/office/powerpoint/2010/main" val="1727631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21A5D6-8246-46E0-8CAB-F188D5CD3FA2}"/>
              </a:ext>
            </a:extLst>
          </p:cNvPr>
          <p:cNvSpPr>
            <a:spLocks noGrp="1"/>
          </p:cNvSpPr>
          <p:nvPr>
            <p:ph type="title"/>
          </p:nvPr>
        </p:nvSpPr>
        <p:spPr/>
        <p:txBody>
          <a:bodyPr/>
          <a:lstStyle/>
          <a:p>
            <a:r>
              <a:rPr lang="fr-FR" dirty="0"/>
              <a:t>Performances</a:t>
            </a:r>
          </a:p>
        </p:txBody>
      </p:sp>
      <p:sp>
        <p:nvSpPr>
          <p:cNvPr id="3" name="Espace réservé du contenu 2">
            <a:extLst>
              <a:ext uri="{FF2B5EF4-FFF2-40B4-BE49-F238E27FC236}">
                <a16:creationId xmlns:a16="http://schemas.microsoft.com/office/drawing/2014/main" id="{B790AFC0-F1F5-4F03-B672-28DC9E316D0C}"/>
              </a:ext>
            </a:extLst>
          </p:cNvPr>
          <p:cNvSpPr>
            <a:spLocks noGrp="1"/>
          </p:cNvSpPr>
          <p:nvPr>
            <p:ph idx="1"/>
          </p:nvPr>
        </p:nvSpPr>
        <p:spPr/>
        <p:txBody>
          <a:bodyPr/>
          <a:lstStyle/>
          <a:p>
            <a:endParaRPr lang="fr-FR" dirty="0"/>
          </a:p>
          <a:p>
            <a:endParaRPr lang="fr-FR" dirty="0"/>
          </a:p>
          <a:p>
            <a:r>
              <a:rPr lang="fr-FR" dirty="0"/>
              <a:t>Le site est rapide est facile à comprendre.</a:t>
            </a:r>
          </a:p>
          <a:p>
            <a:r>
              <a:rPr lang="fr-FR" dirty="0"/>
              <a:t>Il y a des images pour une compréhension plus simple </a:t>
            </a:r>
          </a:p>
          <a:p>
            <a:r>
              <a:rPr lang="fr-FR" dirty="0"/>
              <a:t>Le catalogue est organisé avec des touches simples.</a:t>
            </a:r>
          </a:p>
        </p:txBody>
      </p:sp>
    </p:spTree>
    <p:extLst>
      <p:ext uri="{BB962C8B-B14F-4D97-AF65-F5344CB8AC3E}">
        <p14:creationId xmlns:p14="http://schemas.microsoft.com/office/powerpoint/2010/main" val="422899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B9EEC-8812-4230-BCA1-5B72E0077D85}"/>
              </a:ext>
            </a:extLst>
          </p:cNvPr>
          <p:cNvSpPr>
            <a:spLocks noGrp="1"/>
          </p:cNvSpPr>
          <p:nvPr>
            <p:ph type="title"/>
          </p:nvPr>
        </p:nvSpPr>
        <p:spPr/>
        <p:txBody>
          <a:bodyPr/>
          <a:lstStyle/>
          <a:p>
            <a:r>
              <a:rPr lang="fr-FR" dirty="0"/>
              <a:t>contraintes</a:t>
            </a:r>
          </a:p>
        </p:txBody>
      </p:sp>
      <p:sp>
        <p:nvSpPr>
          <p:cNvPr id="3" name="Espace réservé du contenu 2">
            <a:extLst>
              <a:ext uri="{FF2B5EF4-FFF2-40B4-BE49-F238E27FC236}">
                <a16:creationId xmlns:a16="http://schemas.microsoft.com/office/drawing/2014/main" id="{C9D1E49E-933E-41AE-BC48-E97607B0908C}"/>
              </a:ext>
            </a:extLst>
          </p:cNvPr>
          <p:cNvSpPr>
            <a:spLocks noGrp="1"/>
          </p:cNvSpPr>
          <p:nvPr>
            <p:ph idx="1"/>
          </p:nvPr>
        </p:nvSpPr>
        <p:spPr/>
        <p:txBody>
          <a:bodyPr/>
          <a:lstStyle/>
          <a:p>
            <a:r>
              <a:rPr lang="fr-FR" dirty="0"/>
              <a:t>Les principales contraintes rencontrées lors de ce projet en groupe sont les difficultés de communication liés à la pandémie de la covid 19</a:t>
            </a:r>
          </a:p>
          <a:p>
            <a:r>
              <a:rPr lang="fr-FR" dirty="0"/>
              <a:t>Également l’acquisition de compétences </a:t>
            </a:r>
          </a:p>
          <a:p>
            <a:r>
              <a:rPr lang="fr-FR" dirty="0"/>
              <a:t>Enfin, l’avancement de chacun dans le projet</a:t>
            </a:r>
          </a:p>
        </p:txBody>
      </p:sp>
    </p:spTree>
    <p:extLst>
      <p:ext uri="{BB962C8B-B14F-4D97-AF65-F5344CB8AC3E}">
        <p14:creationId xmlns:p14="http://schemas.microsoft.com/office/powerpoint/2010/main" val="233453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0A2EC2-173D-4B08-B3C0-5B30CD40478C}"/>
              </a:ext>
            </a:extLst>
          </p:cNvPr>
          <p:cNvSpPr>
            <a:spLocks noGrp="1"/>
          </p:cNvSpPr>
          <p:nvPr>
            <p:ph type="title"/>
          </p:nvPr>
        </p:nvSpPr>
        <p:spPr/>
        <p:txBody>
          <a:bodyPr/>
          <a:lstStyle/>
          <a:p>
            <a:r>
              <a:rPr lang="fr-FR" dirty="0"/>
              <a:t>Fonctionnalités</a:t>
            </a:r>
          </a:p>
        </p:txBody>
      </p:sp>
      <p:sp>
        <p:nvSpPr>
          <p:cNvPr id="3" name="Espace réservé du contenu 2">
            <a:extLst>
              <a:ext uri="{FF2B5EF4-FFF2-40B4-BE49-F238E27FC236}">
                <a16:creationId xmlns:a16="http://schemas.microsoft.com/office/drawing/2014/main" id="{BBE8EB66-0E68-4C2D-9971-F1FDF046FEA9}"/>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40035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3786FD49-B86D-4294-BBA2-D3F84ABBF95E}"/>
              </a:ext>
            </a:extLst>
          </p:cNvPr>
          <p:cNvPicPr>
            <a:picLocks noGrp="1" noChangeAspect="1"/>
          </p:cNvPicPr>
          <p:nvPr>
            <p:ph idx="1"/>
          </p:nvPr>
        </p:nvPicPr>
        <p:blipFill rotWithShape="1">
          <a:blip r:embed="rId3"/>
          <a:srcRect l="9372" r="6603"/>
          <a:stretch/>
        </p:blipFill>
        <p:spPr>
          <a:xfrm>
            <a:off x="0" y="1"/>
            <a:ext cx="12192000" cy="6858000"/>
          </a:xfrm>
          <a:prstGeom prst="rect">
            <a:avLst/>
          </a:prstGeom>
        </p:spPr>
      </p:pic>
      <p:sp>
        <p:nvSpPr>
          <p:cNvPr id="2" name="Titre 1">
            <a:extLst>
              <a:ext uri="{FF2B5EF4-FFF2-40B4-BE49-F238E27FC236}">
                <a16:creationId xmlns:a16="http://schemas.microsoft.com/office/drawing/2014/main" id="{1D80A4A1-BF72-4FFE-8F87-09823DC84727}"/>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t>								</a:t>
            </a:r>
          </a:p>
        </p:txBody>
      </p:sp>
    </p:spTree>
    <p:extLst>
      <p:ext uri="{BB962C8B-B14F-4D97-AF65-F5344CB8AC3E}">
        <p14:creationId xmlns:p14="http://schemas.microsoft.com/office/powerpoint/2010/main" val="130438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70D1BD-1711-4451-AD72-BFD97B33F70E}"/>
              </a:ext>
            </a:extLst>
          </p:cNvPr>
          <p:cNvSpPr>
            <a:spLocks noGrp="1"/>
          </p:cNvSpPr>
          <p:nvPr>
            <p:ph type="title"/>
          </p:nvPr>
        </p:nvSpPr>
        <p:spPr/>
        <p:txBody>
          <a:bodyPr/>
          <a:lstStyle/>
          <a:p>
            <a:r>
              <a:rPr lang="fr-FR" dirty="0"/>
              <a:t>Langage utilisées</a:t>
            </a:r>
          </a:p>
        </p:txBody>
      </p:sp>
      <p:sp>
        <p:nvSpPr>
          <p:cNvPr id="3" name="Espace réservé du contenu 2">
            <a:extLst>
              <a:ext uri="{FF2B5EF4-FFF2-40B4-BE49-F238E27FC236}">
                <a16:creationId xmlns:a16="http://schemas.microsoft.com/office/drawing/2014/main" id="{98B62D13-BEF7-4294-AFA7-EAFC7ABE01EB}"/>
              </a:ext>
            </a:extLst>
          </p:cNvPr>
          <p:cNvSpPr>
            <a:spLocks noGrp="1"/>
          </p:cNvSpPr>
          <p:nvPr>
            <p:ph idx="1"/>
          </p:nvPr>
        </p:nvSpPr>
        <p:spPr/>
        <p:txBody>
          <a:bodyPr/>
          <a:lstStyle/>
          <a:p>
            <a:r>
              <a:rPr lang="fr-FR" dirty="0"/>
              <a:t>Langage et programme qui a été utiliser pour faire ce site :</a:t>
            </a:r>
          </a:p>
          <a:p>
            <a:endParaRPr lang="fr-FR" dirty="0"/>
          </a:p>
          <a:p>
            <a:r>
              <a:rPr lang="fr-FR" dirty="0"/>
              <a:t>Tout d’abord la partie HTML qui est utilisé pour le front end,</a:t>
            </a:r>
          </a:p>
          <a:p>
            <a:r>
              <a:rPr lang="fr-FR" dirty="0"/>
              <a:t>Puis deuxièmement le back end qui est fait en PHP pour ce projet.</a:t>
            </a:r>
          </a:p>
        </p:txBody>
      </p:sp>
    </p:spTree>
    <p:extLst>
      <p:ext uri="{BB962C8B-B14F-4D97-AF65-F5344CB8AC3E}">
        <p14:creationId xmlns:p14="http://schemas.microsoft.com/office/powerpoint/2010/main" val="3111890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3E684C-D3A8-4696-9A43-5C7463A3E875}"/>
              </a:ext>
            </a:extLst>
          </p:cNvPr>
          <p:cNvSpPr>
            <a:spLocks noGrp="1"/>
          </p:cNvSpPr>
          <p:nvPr>
            <p:ph type="title"/>
          </p:nvPr>
        </p:nvSpPr>
        <p:spPr>
          <a:xfrm>
            <a:off x="947446" y="1053711"/>
            <a:ext cx="4933490" cy="1424446"/>
          </a:xfrm>
        </p:spPr>
        <p:txBody>
          <a:bodyPr>
            <a:normAutofit/>
          </a:bodyPr>
          <a:lstStyle/>
          <a:p>
            <a:r>
              <a:rPr lang="fr-FR" sz="4000">
                <a:solidFill>
                  <a:srgbClr val="FFFFFF"/>
                </a:solidFill>
              </a:rPr>
              <a:t>Front end</a:t>
            </a:r>
          </a:p>
        </p:txBody>
      </p:sp>
      <p:sp>
        <p:nvSpPr>
          <p:cNvPr id="3" name="Espace réservé du contenu 2">
            <a:extLst>
              <a:ext uri="{FF2B5EF4-FFF2-40B4-BE49-F238E27FC236}">
                <a16:creationId xmlns:a16="http://schemas.microsoft.com/office/drawing/2014/main" id="{259A834D-06AA-4837-A1B4-803F05D560BC}"/>
              </a:ext>
            </a:extLst>
          </p:cNvPr>
          <p:cNvSpPr>
            <a:spLocks noGrp="1"/>
          </p:cNvSpPr>
          <p:nvPr>
            <p:ph idx="1"/>
          </p:nvPr>
        </p:nvSpPr>
        <p:spPr>
          <a:xfrm>
            <a:off x="946892" y="2799890"/>
            <a:ext cx="4933490" cy="2987543"/>
          </a:xfrm>
        </p:spPr>
        <p:txBody>
          <a:bodyPr anchor="t">
            <a:normAutofit fontScale="85000" lnSpcReduction="20000"/>
          </a:bodyPr>
          <a:lstStyle/>
          <a:p>
            <a:r>
              <a:rPr lang="fr-FR" sz="2200" dirty="0">
                <a:solidFill>
                  <a:srgbClr val="FFFFFF"/>
                </a:solidFill>
              </a:rPr>
              <a:t>Le front end est comme dit juste précédemment fait en HTML (HyperText Markup </a:t>
            </a:r>
            <a:r>
              <a:rPr lang="fr-FR" sz="2200" dirty="0" err="1">
                <a:solidFill>
                  <a:srgbClr val="FFFFFF"/>
                </a:solidFill>
              </a:rPr>
              <a:t>Language</a:t>
            </a:r>
            <a:r>
              <a:rPr lang="fr-FR" sz="2200" dirty="0">
                <a:solidFill>
                  <a:srgbClr val="FFFFFF"/>
                </a:solidFill>
              </a:rPr>
              <a:t>) et CSS (</a:t>
            </a:r>
            <a:r>
              <a:rPr lang="fr-FR" sz="2200" dirty="0" err="1">
                <a:solidFill>
                  <a:srgbClr val="FFFFFF"/>
                </a:solidFill>
              </a:rPr>
              <a:t>Cascading</a:t>
            </a:r>
            <a:r>
              <a:rPr lang="fr-FR" sz="2200" dirty="0">
                <a:solidFill>
                  <a:srgbClr val="FFFFFF"/>
                </a:solidFill>
              </a:rPr>
              <a:t> Style Sheets), qui est un complément du HTML.</a:t>
            </a:r>
          </a:p>
          <a:p>
            <a:r>
              <a:rPr lang="fr-FR" sz="2200" dirty="0">
                <a:solidFill>
                  <a:srgbClr val="FFFFFF"/>
                </a:solidFill>
              </a:rPr>
              <a:t>Voici un exemple d’une partie de code en HTML.</a:t>
            </a:r>
          </a:p>
          <a:p>
            <a:r>
              <a:rPr lang="fr-FR" sz="2200" dirty="0">
                <a:solidFill>
                  <a:srgbClr val="FFFFFF"/>
                </a:solidFill>
              </a:rPr>
              <a:t>Et un exemple d’une partie de code du CSS.</a:t>
            </a:r>
          </a:p>
        </p:txBody>
      </p:sp>
      <p:pic>
        <p:nvPicPr>
          <p:cNvPr id="5" name="Image 4">
            <a:extLst>
              <a:ext uri="{FF2B5EF4-FFF2-40B4-BE49-F238E27FC236}">
                <a16:creationId xmlns:a16="http://schemas.microsoft.com/office/drawing/2014/main" id="{5AC26123-8D6C-44AC-9BD6-FC5F9EED18AD}"/>
              </a:ext>
            </a:extLst>
          </p:cNvPr>
          <p:cNvPicPr>
            <a:picLocks noChangeAspect="1"/>
          </p:cNvPicPr>
          <p:nvPr/>
        </p:nvPicPr>
        <p:blipFill>
          <a:blip r:embed="rId2"/>
          <a:stretch>
            <a:fillRect/>
          </a:stretch>
        </p:blipFill>
        <p:spPr>
          <a:xfrm>
            <a:off x="8047025" y="347472"/>
            <a:ext cx="2432762" cy="2971800"/>
          </a:xfrm>
          <a:prstGeom prst="rect">
            <a:avLst/>
          </a:prstGeom>
        </p:spPr>
      </p:pic>
      <p:pic>
        <p:nvPicPr>
          <p:cNvPr id="7" name="Image 6">
            <a:extLst>
              <a:ext uri="{FF2B5EF4-FFF2-40B4-BE49-F238E27FC236}">
                <a16:creationId xmlns:a16="http://schemas.microsoft.com/office/drawing/2014/main" id="{CBBEB526-FDB9-40A6-AC26-FCB2CD3AE2EC}"/>
              </a:ext>
            </a:extLst>
          </p:cNvPr>
          <p:cNvPicPr>
            <a:picLocks noChangeAspect="1"/>
          </p:cNvPicPr>
          <p:nvPr/>
        </p:nvPicPr>
        <p:blipFill>
          <a:blip r:embed="rId3"/>
          <a:stretch>
            <a:fillRect/>
          </a:stretch>
        </p:blipFill>
        <p:spPr>
          <a:xfrm>
            <a:off x="6578246" y="4011561"/>
            <a:ext cx="5112891" cy="1981245"/>
          </a:xfrm>
          <a:prstGeom prst="rect">
            <a:avLst/>
          </a:prstGeom>
        </p:spPr>
      </p:pic>
    </p:spTree>
    <p:extLst>
      <p:ext uri="{BB962C8B-B14F-4D97-AF65-F5344CB8AC3E}">
        <p14:creationId xmlns:p14="http://schemas.microsoft.com/office/powerpoint/2010/main" val="7217796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Template>
  <TotalTime>0</TotalTime>
  <Words>292</Words>
  <Application>Microsoft Office PowerPoint</Application>
  <PresentationFormat>Grand écran</PresentationFormat>
  <Paragraphs>51</Paragraphs>
  <Slides>12</Slides>
  <Notes>0</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Arial</vt:lpstr>
      <vt:lpstr>Bookman Old Style</vt:lpstr>
      <vt:lpstr>Calibri</vt:lpstr>
      <vt:lpstr>Rockwell</vt:lpstr>
      <vt:lpstr>Damask</vt:lpstr>
      <vt:lpstr>Présentation PPE</vt:lpstr>
      <vt:lpstr>SOMMAIRE </vt:lpstr>
      <vt:lpstr>Contexte </vt:lpstr>
      <vt:lpstr>Performances</vt:lpstr>
      <vt:lpstr>contraintes</vt:lpstr>
      <vt:lpstr>Fonctionnalités</vt:lpstr>
      <vt:lpstr>        </vt:lpstr>
      <vt:lpstr>Langage utilisées</vt:lpstr>
      <vt:lpstr>Front end</vt:lpstr>
      <vt:lpstr>Back end</vt:lpstr>
      <vt:lpstr>Temps pour production </vt:lpstr>
      <vt:lpstr>Présentation de la Partie production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PPE</dc:title>
  <dc:creator>Quentin Parot</dc:creator>
  <cp:lastModifiedBy>Quentin Parot</cp:lastModifiedBy>
  <cp:revision>24</cp:revision>
  <dcterms:created xsi:type="dcterms:W3CDTF">2021-05-26T13:55:36Z</dcterms:created>
  <dcterms:modified xsi:type="dcterms:W3CDTF">2021-09-30T14:02:39Z</dcterms:modified>
</cp:coreProperties>
</file>